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259" r:id="rId2"/>
    <p:sldId id="257" r:id="rId3"/>
    <p:sldId id="270" r:id="rId4"/>
    <p:sldId id="269" r:id="rId5"/>
    <p:sldId id="260" r:id="rId6"/>
    <p:sldId id="271" r:id="rId7"/>
    <p:sldId id="275" r:id="rId8"/>
    <p:sldId id="276" r:id="rId9"/>
    <p:sldId id="261" r:id="rId10"/>
    <p:sldId id="258" r:id="rId11"/>
    <p:sldId id="265" r:id="rId12"/>
    <p:sldId id="264" r:id="rId13"/>
    <p:sldId id="266" r:id="rId14"/>
    <p:sldId id="267" r:id="rId15"/>
    <p:sldId id="262" r:id="rId16"/>
    <p:sldId id="277" r:id="rId17"/>
    <p:sldId id="278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7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4660"/>
  </p:normalViewPr>
  <p:slideViewPr>
    <p:cSldViewPr snapToGrid="0">
      <p:cViewPr varScale="1">
        <p:scale>
          <a:sx n="95" d="100"/>
          <a:sy n="95" d="100"/>
        </p:scale>
        <p:origin x="15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5EAC724-B034-4F10-A9E8-56851A79B80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20872BB-3892-4F66-9266-36ADB83FAD5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B45424-6BAC-416C-8F6C-5F9DE854A36B}" type="datetimeFigureOut">
              <a:rPr lang="en-US" smtClean="0"/>
              <a:t>07-Jan-25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CA138F-B9BA-4997-B3C2-DA8B17B6D5B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E86FBF-0AC4-4904-8ED7-0BD6E9AC71D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34D737-83BD-4FDE-8CF3-8BC01E7FC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07374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733702-C25A-40B9-9167-54BAA79B29B0}" type="datetimeFigureOut">
              <a:rPr lang="en-US" smtClean="0"/>
              <a:t>07-Jan-25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2FC7A4-3D1B-482D-8C9D-7642A2CE30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92653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26152509-8D0C-4712-AA81-AF54972C78D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58E92B09-5AF4-4E86-A8BE-E866F0E2C017}" type="datetime1">
              <a:rPr lang="en-US" smtClean="0"/>
              <a:pPr/>
              <a:t>07-Jan-25</a:t>
            </a:fld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A9A90DE7-FAAB-4B91-AC83-B18850F1EC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0FD5971E-BD21-416C-BC2E-97EE0E09A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95750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84B5929F-A28F-4256-A6B2-5D095331D0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B3ACFEBC-8634-4116-B617-2BE5C2034C2C}" type="datetime1">
              <a:rPr lang="en-US" smtClean="0"/>
              <a:pPr/>
              <a:t>07-Jan-25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7C2F339A-915E-4496-B889-28FBBAAD3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28A2E5F-7F4D-4F39-A494-67088E804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8">
            <a:extLst>
              <a:ext uri="{FF2B5EF4-FFF2-40B4-BE49-F238E27FC236}">
                <a16:creationId xmlns:a16="http://schemas.microsoft.com/office/drawing/2014/main" id="{FC0C4515-8106-49DA-9C06-E98AF81524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9:……………………………………..</a:t>
            </a:r>
          </a:p>
        </p:txBody>
      </p:sp>
      <p:sp>
        <p:nvSpPr>
          <p:cNvPr id="12" name="Chart Placeholder 9">
            <a:extLst>
              <a:ext uri="{FF2B5EF4-FFF2-40B4-BE49-F238E27FC236}">
                <a16:creationId xmlns:a16="http://schemas.microsoft.com/office/drawing/2014/main" id="{F49327FB-190B-40C4-9FC9-66F9F7D12317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30201" y="1406769"/>
            <a:ext cx="5765800" cy="465589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Chart</a:t>
            </a:r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733EBCBB-E1FE-415C-8ED9-6D1F3674847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38875" y="1414463"/>
            <a:ext cx="5445125" cy="4656137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12262005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A21A061D-9F38-49ED-BAF8-8055D9FB97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92875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82F65D4C-DEE4-4C7B-91C4-D6D57A523E98}" type="datetime1">
              <a:rPr lang="en-US" smtClean="0"/>
              <a:pPr/>
              <a:t>07-Jan-25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490FAA6E-46AD-4366-8E80-2F5BEB7D5B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9A5604C7-0828-446E-97CC-8D6162E69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8816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560333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4">
            <a:extLst>
              <a:ext uri="{FF2B5EF4-FFF2-40B4-BE49-F238E27FC236}">
                <a16:creationId xmlns:a16="http://schemas.microsoft.com/office/drawing/2014/main" id="{4C167836-5AFF-4757-AB55-39FD3BBF9D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88898" y="2461846"/>
            <a:ext cx="4614203" cy="1934307"/>
          </a:xfrm>
          <a:prstGeom prst="rect">
            <a:avLst/>
          </a:prstGeom>
        </p:spPr>
        <p:txBody>
          <a:bodyPr/>
          <a:lstStyle>
            <a:lvl1pPr algn="ctr">
              <a:defRPr sz="4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815202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30FC03-A82E-4B34-AE4B-8AC40A0CD5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07-Jan-25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49FB7E-C73B-452D-861A-6C73FF59EC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5733BD-32DD-483E-A597-B70529CBD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8">
            <a:extLst>
              <a:ext uri="{FF2B5EF4-FFF2-40B4-BE49-F238E27FC236}">
                <a16:creationId xmlns:a16="http://schemas.microsoft.com/office/drawing/2014/main" id="{DEAFB3E9-4F5E-435C-B51A-CC5766A852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1:……………………………………..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9C57778-6639-411E-9B4C-12D035AECE2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38736" y="1058844"/>
            <a:ext cx="11514528" cy="490912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613295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84B5929F-A28F-4256-A6B2-5D095331D0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B3ACFEBC-8634-4116-B617-2BE5C2034C2C}" type="datetime1">
              <a:rPr lang="en-US" smtClean="0"/>
              <a:pPr/>
              <a:t>07-Jan-25</a:t>
            </a:fld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7C2F339A-915E-4496-B889-28FBBAAD3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28A2E5F-7F4D-4F39-A494-67088E804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8">
            <a:extLst>
              <a:ext uri="{FF2B5EF4-FFF2-40B4-BE49-F238E27FC236}">
                <a16:creationId xmlns:a16="http://schemas.microsoft.com/office/drawing/2014/main" id="{FC0C4515-8106-49DA-9C06-E98AF81524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2:……………………………………..</a:t>
            </a:r>
          </a:p>
        </p:txBody>
      </p:sp>
      <p:sp>
        <p:nvSpPr>
          <p:cNvPr id="12" name="Chart Placeholder 9">
            <a:extLst>
              <a:ext uri="{FF2B5EF4-FFF2-40B4-BE49-F238E27FC236}">
                <a16:creationId xmlns:a16="http://schemas.microsoft.com/office/drawing/2014/main" id="{F49327FB-190B-40C4-9FC9-66F9F7D12317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30201" y="1406769"/>
            <a:ext cx="5765800" cy="465589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Chart</a:t>
            </a:r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733EBCBB-E1FE-415C-8ED9-6D1F3674847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38875" y="1414463"/>
            <a:ext cx="5445125" cy="4656137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8876699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8">
            <a:extLst>
              <a:ext uri="{FF2B5EF4-FFF2-40B4-BE49-F238E27FC236}">
                <a16:creationId xmlns:a16="http://schemas.microsoft.com/office/drawing/2014/main" id="{3E6AE9CF-41FF-46D0-BF7A-815E477789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3:……………………………………..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85E41C6-3987-4F5C-A750-35F5C730A5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7539" y="1032510"/>
            <a:ext cx="11515725" cy="4938713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C99BA7CA-DC84-4A35-BD8A-C14D582181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8CDB0C24-DFE0-41C5-B02D-FC32F5C22F7C}" type="datetime1">
              <a:rPr lang="en-US" smtClean="0"/>
              <a:pPr/>
              <a:t>07-Jan-25</a:t>
            </a:fld>
            <a:endParaRPr lang="en-US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E1DCC345-F4E6-42D6-9173-88011D0E2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BD82AFB1-CD7C-4710-A82A-F9FEE6DA5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1265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98A78F82-82C6-4F07-B7D8-4A1219A1BB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19A9EFEF-A194-4819-82D7-1112425D0E86}" type="datetime1">
              <a:rPr lang="en-US" smtClean="0"/>
              <a:pPr/>
              <a:t>07-Jan-25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12041C72-5CA2-4523-9F1E-50662A3276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3AD6B24F-6759-4931-A1C4-77BA8AF7E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8">
            <a:extLst>
              <a:ext uri="{FF2B5EF4-FFF2-40B4-BE49-F238E27FC236}">
                <a16:creationId xmlns:a16="http://schemas.microsoft.com/office/drawing/2014/main" id="{1CD850F7-B0EC-49AD-960D-051EAF5F36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4:……………………………………..</a:t>
            </a:r>
          </a:p>
        </p:txBody>
      </p:sp>
      <p:sp>
        <p:nvSpPr>
          <p:cNvPr id="11" name="Chart Placeholder 14">
            <a:extLst>
              <a:ext uri="{FF2B5EF4-FFF2-40B4-BE49-F238E27FC236}">
                <a16:creationId xmlns:a16="http://schemas.microsoft.com/office/drawing/2014/main" id="{4A80550F-98CB-400B-9D36-210A7AED20E8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38736" y="1406525"/>
            <a:ext cx="5757264" cy="4670425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Chart</a:t>
            </a:r>
          </a:p>
        </p:txBody>
      </p:sp>
      <p:sp>
        <p:nvSpPr>
          <p:cNvPr id="12" name="Table Placeholder 16">
            <a:extLst>
              <a:ext uri="{FF2B5EF4-FFF2-40B4-BE49-F238E27FC236}">
                <a16:creationId xmlns:a16="http://schemas.microsoft.com/office/drawing/2014/main" id="{15345DA2-1E92-473D-9483-A24F87614F3D}"/>
              </a:ext>
            </a:extLst>
          </p:cNvPr>
          <p:cNvSpPr>
            <a:spLocks noGrp="1"/>
          </p:cNvSpPr>
          <p:nvPr>
            <p:ph type="tbl" sz="quarter" idx="14" hasCustomPrompt="1"/>
          </p:nvPr>
        </p:nvSpPr>
        <p:spPr>
          <a:xfrm>
            <a:off x="6210300" y="1392239"/>
            <a:ext cx="5592763" cy="4684712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Table</a:t>
            </a:r>
          </a:p>
        </p:txBody>
      </p:sp>
    </p:spTree>
    <p:extLst>
      <p:ext uri="{BB962C8B-B14F-4D97-AF65-F5344CB8AC3E}">
        <p14:creationId xmlns:p14="http://schemas.microsoft.com/office/powerpoint/2010/main" val="324268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4F1F29B1-F2F8-4527-A0B9-5A566F0DB5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EEBFCEF3-2DDE-476B-8A96-303EC557333C}" type="datetime1">
              <a:rPr lang="en-US" smtClean="0"/>
              <a:pPr/>
              <a:t>07-Jan-25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1F89192-9608-4DA0-9D58-CE5D74F016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41300396-45C9-472A-AA37-70408F1C2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45B855E6-8413-49D5-929E-33A3B362751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58372" y="1248325"/>
            <a:ext cx="7391400" cy="5205412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itle 8">
            <a:extLst>
              <a:ext uri="{FF2B5EF4-FFF2-40B4-BE49-F238E27FC236}">
                <a16:creationId xmlns:a16="http://schemas.microsoft.com/office/drawing/2014/main" id="{AB6BBE52-BFE6-4B4F-95C1-25C2EB84A6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58372" y="404265"/>
            <a:ext cx="7391400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5:……………………………………..</a:t>
            </a:r>
          </a:p>
        </p:txBody>
      </p:sp>
    </p:spTree>
    <p:extLst>
      <p:ext uri="{BB962C8B-B14F-4D97-AF65-F5344CB8AC3E}">
        <p14:creationId xmlns:p14="http://schemas.microsoft.com/office/powerpoint/2010/main" val="41134391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8">
            <a:extLst>
              <a:ext uri="{FF2B5EF4-FFF2-40B4-BE49-F238E27FC236}">
                <a16:creationId xmlns:a16="http://schemas.microsoft.com/office/drawing/2014/main" id="{3E6AE9CF-41FF-46D0-BF7A-815E477789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6:……………………………………..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85E41C6-3987-4F5C-A750-35F5C730A5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7539" y="1032510"/>
            <a:ext cx="11515725" cy="4938713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C99BA7CA-DC84-4A35-BD8A-C14D582181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8CDB0C24-DFE0-41C5-B02D-FC32F5C22F7C}" type="datetime1">
              <a:rPr lang="en-US" smtClean="0"/>
              <a:pPr/>
              <a:t>07-Jan-25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E1DCC345-F4E6-42D6-9173-88011D0E2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BD82AFB1-CD7C-4710-A82A-F9FEE6DA5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3358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84B5929F-A28F-4256-A6B2-5D095331D0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B3ACFEBC-8634-4116-B617-2BE5C2034C2C}" type="datetime1">
              <a:rPr lang="en-US" smtClean="0"/>
              <a:pPr/>
              <a:t>07-Jan-25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7C2F339A-915E-4496-B889-28FBBAAD3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28A2E5F-7F4D-4F39-A494-67088E804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8">
            <a:extLst>
              <a:ext uri="{FF2B5EF4-FFF2-40B4-BE49-F238E27FC236}">
                <a16:creationId xmlns:a16="http://schemas.microsoft.com/office/drawing/2014/main" id="{FC0C4515-8106-49DA-9C06-E98AF81524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7:……………………………………..</a:t>
            </a:r>
          </a:p>
        </p:txBody>
      </p:sp>
      <p:sp>
        <p:nvSpPr>
          <p:cNvPr id="12" name="Chart Placeholder 9">
            <a:extLst>
              <a:ext uri="{FF2B5EF4-FFF2-40B4-BE49-F238E27FC236}">
                <a16:creationId xmlns:a16="http://schemas.microsoft.com/office/drawing/2014/main" id="{F49327FB-190B-40C4-9FC9-66F9F7D12317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30201" y="1406769"/>
            <a:ext cx="5765800" cy="465589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Chart</a:t>
            </a:r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733EBCBB-E1FE-415C-8ED9-6D1F3674847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38875" y="1414463"/>
            <a:ext cx="5445125" cy="4656137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9605850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8">
            <a:extLst>
              <a:ext uri="{FF2B5EF4-FFF2-40B4-BE49-F238E27FC236}">
                <a16:creationId xmlns:a16="http://schemas.microsoft.com/office/drawing/2014/main" id="{3E6AE9CF-41FF-46D0-BF7A-815E477789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8:……………………………………..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85E41C6-3987-4F5C-A750-35F5C730A5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7539" y="1032510"/>
            <a:ext cx="11515725" cy="4938713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C99BA7CA-DC84-4A35-BD8A-C14D582181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8CDB0C24-DFE0-41C5-B02D-FC32F5C22F7C}" type="datetime1">
              <a:rPr lang="en-US" smtClean="0"/>
              <a:pPr/>
              <a:t>07-Jan-25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E1DCC345-F4E6-42D6-9173-88011D0E2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BD82AFB1-CD7C-4710-A82A-F9FEE6DA5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0320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95433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5" r:id="rId5"/>
    <p:sldLayoutId id="2147483654" r:id="rId6"/>
    <p:sldLayoutId id="2147483660" r:id="rId7"/>
    <p:sldLayoutId id="2147483659" r:id="rId8"/>
    <p:sldLayoutId id="2147483658" r:id="rId9"/>
    <p:sldLayoutId id="2147483661" r:id="rId10"/>
    <p:sldLayoutId id="2147483656" r:id="rId11"/>
    <p:sldLayoutId id="2147483657" r:id="rId12"/>
    <p:sldLayoutId id="2147483649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acineMahdid/artificial-intelligence-and-machine-learning/tree/master/Neural%20Style%20Transfer%20(Original%20Version" TargetMode="External"/><Relationship Id="rId2" Type="http://schemas.openxmlformats.org/officeDocument/2006/relationships/hyperlink" Target="https://www.youtube.com/watch?v=c3kL9yFGUOY&amp;t=2289s" TargetMode="Externa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663553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5D019-96A4-4D1E-AFB5-09D65C86E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I. Method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726603-7893-4AE0-9532-68058044B69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Optimization: use the </a:t>
            </a:r>
            <a:r>
              <a:rPr lang="en-US" b="1" dirty="0"/>
              <a:t>LBFGS optimizer (</a:t>
            </a:r>
            <a:r>
              <a:rPr lang="en-US" dirty="0"/>
              <a:t>This optimizer iteratively adjusts the pixels of the generated image to </a:t>
            </a:r>
            <a:r>
              <a:rPr lang="en-US" b="1" i="1" dirty="0"/>
              <a:t>minimize the total loss.</a:t>
            </a:r>
          </a:p>
          <a:p>
            <a:pPr marL="0" indent="0">
              <a:buNone/>
            </a:pPr>
            <a:r>
              <a:rPr lang="en-US" dirty="0"/>
              <a:t>The optimization process:</a:t>
            </a:r>
          </a:p>
          <a:p>
            <a:r>
              <a:rPr lang="en-US" b="1" dirty="0"/>
              <a:t>Forward Pass</a:t>
            </a:r>
            <a:r>
              <a:rPr lang="en-US" dirty="0"/>
              <a:t>: compute the content and style losses.</a:t>
            </a:r>
          </a:p>
          <a:p>
            <a:r>
              <a:rPr lang="en-US" b="1" dirty="0"/>
              <a:t>Backward Pass</a:t>
            </a:r>
            <a:r>
              <a:rPr lang="en-US" dirty="0"/>
              <a:t>: the gradients of the loss are computed, and the optimizer adjusts the image to reduce the loss.</a:t>
            </a:r>
          </a:p>
          <a:p>
            <a:r>
              <a:rPr lang="en-US" b="1" dirty="0"/>
              <a:t>Update Image</a:t>
            </a:r>
            <a:r>
              <a:rPr lang="en-US" dirty="0"/>
              <a:t>: the optimizer updates the generated image in each iteration, and the process repeats until the total loss converges.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E4677A-4F02-4478-B9B8-685D0B626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84912A-EA49-78A0-2AAD-D4E1B8038DBA}"/>
              </a:ext>
            </a:extLst>
          </p:cNvPr>
          <p:cNvSpPr txBox="1"/>
          <p:nvPr/>
        </p:nvSpPr>
        <p:spPr>
          <a:xfrm>
            <a:off x="5638800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35059527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C5AD8A-1EA9-C7CE-D797-0A3D974FB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II. Build model base VGG19</a:t>
            </a:r>
            <a:br>
              <a:rPr lang="en-US" dirty="0"/>
            </a:br>
            <a:r>
              <a:rPr lang="en-US" dirty="0"/>
              <a:t>v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4CFAC5-863F-C743-EE8D-B9564CC43E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 flipH="1">
            <a:off x="14279526" y="1032510"/>
            <a:ext cx="53162" cy="493871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DD1CE8-660D-F65D-7BA2-062181F1E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6" name="Picture 5" descr="A computer screen shot of a program code&#10;&#10;Description automatically generated">
            <a:extLst>
              <a:ext uri="{FF2B5EF4-FFF2-40B4-BE49-F238E27FC236}">
                <a16:creationId xmlns:a16="http://schemas.microsoft.com/office/drawing/2014/main" id="{76843D12-ED27-7817-CECD-AFFA3D8D0C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869" y="2707447"/>
            <a:ext cx="6892639" cy="31715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590449C-B3E4-AEE0-639E-986953D563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4885" y="979038"/>
            <a:ext cx="7474826" cy="317151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47815B7-C5DA-88F7-E594-5F54666ECABA}"/>
              </a:ext>
            </a:extLst>
          </p:cNvPr>
          <p:cNvSpPr/>
          <p:nvPr/>
        </p:nvSpPr>
        <p:spPr>
          <a:xfrm>
            <a:off x="-1103268" y="2309061"/>
            <a:ext cx="126813" cy="176419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25163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EFE0E-299A-46D8-9DF7-2C84CBBCA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IIi.Result</a:t>
            </a:r>
            <a:endParaRPr lang="en-US" dirty="0"/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id="{22B1B2EF-F9E2-4625-AD70-EE979A3EA521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 flipH="1">
            <a:off x="-1900038" y="1406525"/>
            <a:ext cx="804886" cy="4670425"/>
          </a:xfrm>
        </p:spPr>
        <p:txBody>
          <a:bodyPr/>
          <a:lstStyle/>
          <a:p>
            <a:endParaRPr lang="vi-VN"/>
          </a:p>
        </p:txBody>
      </p:sp>
      <p:sp>
        <p:nvSpPr>
          <p:cNvPr id="4" name="Table Placeholder 3">
            <a:extLst>
              <a:ext uri="{FF2B5EF4-FFF2-40B4-BE49-F238E27FC236}">
                <a16:creationId xmlns:a16="http://schemas.microsoft.com/office/drawing/2014/main" id="{9B7570B9-F44D-4F61-BF1F-C3F752BCAAB3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12929190" y="1584251"/>
            <a:ext cx="45719" cy="4492700"/>
          </a:xfrm>
        </p:spPr>
        <p:txBody>
          <a:bodyPr/>
          <a:lstStyle/>
          <a:p>
            <a:endParaRPr lang="vi-V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B4E653-E636-4EED-9A37-BC263FE84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6EB759-9987-1CE0-A15A-8B28C901B8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797" y="1145893"/>
            <a:ext cx="2226697" cy="225258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4FD54ED-A476-7D6D-D60D-3FCD867001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8178" y="1176411"/>
            <a:ext cx="2226697" cy="2252589"/>
          </a:xfrm>
          <a:prstGeom prst="rect">
            <a:avLst/>
          </a:prstGeom>
        </p:spPr>
      </p:pic>
      <p:sp>
        <p:nvSpPr>
          <p:cNvPr id="16" name="Plus Sign 15">
            <a:extLst>
              <a:ext uri="{FF2B5EF4-FFF2-40B4-BE49-F238E27FC236}">
                <a16:creationId xmlns:a16="http://schemas.microsoft.com/office/drawing/2014/main" id="{F29F2B37-00E8-C14B-7DF2-5D883C6712BC}"/>
              </a:ext>
            </a:extLst>
          </p:cNvPr>
          <p:cNvSpPr/>
          <p:nvPr/>
        </p:nvSpPr>
        <p:spPr>
          <a:xfrm>
            <a:off x="2630924" y="1959506"/>
            <a:ext cx="719825" cy="686398"/>
          </a:xfrm>
          <a:prstGeom prst="mathPl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Equals 16">
            <a:extLst>
              <a:ext uri="{FF2B5EF4-FFF2-40B4-BE49-F238E27FC236}">
                <a16:creationId xmlns:a16="http://schemas.microsoft.com/office/drawing/2014/main" id="{9C737D8B-B271-E33E-F079-C6F5DCC45F1A}"/>
              </a:ext>
            </a:extLst>
          </p:cNvPr>
          <p:cNvSpPr/>
          <p:nvPr/>
        </p:nvSpPr>
        <p:spPr>
          <a:xfrm>
            <a:off x="5736148" y="2091435"/>
            <a:ext cx="914400" cy="914400"/>
          </a:xfrm>
          <a:prstGeom prst="mathEqual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959EB64-2438-E04B-21A7-02361B29D6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797" y="3312160"/>
            <a:ext cx="4848436" cy="305540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E1F9D5C-CEA1-594D-9963-9A9B0F2E0A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90089" y="1584251"/>
            <a:ext cx="3841252" cy="3885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7002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F787B8F-671E-899B-3B95-4CCE696DE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7BA6010-86B5-CA9E-6538-49958090D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IV. Challenges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EE47FE-E8E7-EF3A-180A-533D16E54D26}"/>
              </a:ext>
            </a:extLst>
          </p:cNvPr>
          <p:cNvSpPr txBox="1"/>
          <p:nvPr/>
        </p:nvSpPr>
        <p:spPr>
          <a:xfrm>
            <a:off x="935665" y="1659285"/>
            <a:ext cx="10164726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marR="0" lvl="0" indent="-2286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High Computational Cost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: Requires GPUs for real-time applications.</a:t>
            </a:r>
          </a:p>
          <a:p>
            <a:pPr marL="228600" marR="0" lvl="0" indent="-2286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Temporal Consistency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: Difficult to apply consistently across video frames.</a:t>
            </a:r>
          </a:p>
          <a:p>
            <a:pPr marL="228600" marR="0" lvl="0" indent="-2286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Style Generalization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: Models struggle with entirely new styles or complex input.</a:t>
            </a:r>
          </a:p>
        </p:txBody>
      </p:sp>
    </p:spTree>
    <p:extLst>
      <p:ext uri="{BB962C8B-B14F-4D97-AF65-F5344CB8AC3E}">
        <p14:creationId xmlns:p14="http://schemas.microsoft.com/office/powerpoint/2010/main" val="4284332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BCDCA-26D1-DE31-7955-F13FF981A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V. Reference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744802-0381-50A3-7C85-B7B6ED4EFE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F0F0F"/>
                </a:solidFill>
                <a:latin typeface="Roboto" panose="02000000000000000000" pitchFamily="2" charset="0"/>
              </a:rPr>
              <a:t>- </a:t>
            </a:r>
            <a:r>
              <a:rPr lang="en-US" i="0" dirty="0">
                <a:solidFill>
                  <a:srgbClr val="0F0F0F"/>
                </a:solidFill>
                <a:effectLst/>
                <a:latin typeface="Roboto" panose="02000000000000000000" pitchFamily="2" charset="0"/>
              </a:rPr>
              <a:t>Neural Style Transfer : From Theory to </a:t>
            </a:r>
            <a:r>
              <a:rPr lang="en-US" i="0" dirty="0" err="1">
                <a:solidFill>
                  <a:srgbClr val="0F0F0F"/>
                </a:solidFill>
                <a:effectLst/>
                <a:latin typeface="Roboto" panose="02000000000000000000" pitchFamily="2" charset="0"/>
              </a:rPr>
              <a:t>Pytorch</a:t>
            </a:r>
            <a:r>
              <a:rPr lang="en-US" i="0" dirty="0">
                <a:solidFill>
                  <a:srgbClr val="0F0F0F"/>
                </a:solidFill>
                <a:effectLst/>
                <a:latin typeface="Roboto" panose="02000000000000000000" pitchFamily="2" charset="0"/>
              </a:rPr>
              <a:t> Implementation:</a:t>
            </a:r>
          </a:p>
          <a:p>
            <a:pPr marL="0" indent="0">
              <a:buNone/>
            </a:pPr>
            <a:r>
              <a:rPr lang="en-US" dirty="0">
                <a:hlinkClick r:id="rId2"/>
              </a:rPr>
              <a:t>https://www.youtube.com/watch?v=c3kL9yFGUOY&amp;t=2289s</a:t>
            </a:r>
            <a:endParaRPr lang="en-US" dirty="0"/>
          </a:p>
          <a:p>
            <a:pPr>
              <a:buFontTx/>
              <a:buChar char="-"/>
            </a:pPr>
            <a:r>
              <a:rPr lang="en-US" dirty="0"/>
              <a:t>Paper : Image Style Transfer Using Convolutional Neural Networks</a:t>
            </a:r>
          </a:p>
          <a:p>
            <a:pPr marL="0" indent="0">
              <a:buNone/>
            </a:pPr>
            <a:r>
              <a:rPr lang="en-US" dirty="0"/>
              <a:t>(Leon A. </a:t>
            </a:r>
            <a:r>
              <a:rPr lang="en-US" dirty="0" err="1"/>
              <a:t>Gatys</a:t>
            </a:r>
            <a:r>
              <a:rPr lang="en-US" dirty="0"/>
              <a:t>, Alexander S. Ecker, Matthias </a:t>
            </a:r>
            <a:r>
              <a:rPr lang="en-US" dirty="0" err="1"/>
              <a:t>Bethge</a:t>
            </a:r>
            <a:r>
              <a:rPr lang="en-US" dirty="0"/>
              <a:t> )</a:t>
            </a:r>
          </a:p>
          <a:p>
            <a:pPr marL="0" indent="0">
              <a:buNone/>
            </a:pPr>
            <a:r>
              <a:rPr lang="en-US" dirty="0"/>
              <a:t>- </a:t>
            </a:r>
            <a:r>
              <a:rPr lang="en-US" dirty="0" err="1"/>
              <a:t>Github</a:t>
            </a:r>
            <a:r>
              <a:rPr lang="en-US" dirty="0"/>
              <a:t> code: </a:t>
            </a:r>
            <a:r>
              <a:rPr lang="en-US" dirty="0">
                <a:hlinkClick r:id="rId3"/>
              </a:rPr>
              <a:t>https://github.com/yacineMahdid/artificial-intelligence-and-machine-learning/tree/master/Neural%20Style%20Transfer%20(Original%20Version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30FB4F-C0E4-5A49-AA97-BCAA527E8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5684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945A2BB-ABB6-48FB-A491-502474D93E34}"/>
              </a:ext>
            </a:extLst>
          </p:cNvPr>
          <p:cNvSpPr txBox="1">
            <a:spLocks/>
          </p:cNvSpPr>
          <p:nvPr/>
        </p:nvSpPr>
        <p:spPr>
          <a:xfrm>
            <a:off x="5605763" y="2869457"/>
            <a:ext cx="5422456" cy="97130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2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sz="6000" dirty="0"/>
              <a:t>THANK YOU !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55FE58-BA70-418C-863F-55066B667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6271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902C996-D292-6522-0945-2B5646EDDF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1700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4267DCD-D227-CE46-81BF-2BCB645D3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55A6725-8748-89BE-316E-040EA677732B}"/>
                  </a:ext>
                </a:extLst>
              </p:cNvPr>
              <p:cNvSpPr txBox="1"/>
              <p:nvPr/>
            </p:nvSpPr>
            <p:spPr>
              <a:xfrm>
                <a:off x="5823284" y="2205789"/>
                <a:ext cx="22237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a:fld id="{825F15A7-03F4-43D7-82C5-3E23DA2F108C}" type="mathplaceholder">
                        <a:rPr lang="vi-VN" i="1" smtClean="0">
                          <a:latin typeface="Cambria Math" panose="02040503050406030204" pitchFamily="18" charset="0"/>
                        </a:rPr>
                        <a:t>Type equation here.</a:t>
                      </a:fld>
                    </m:oMath>
                  </m:oMathPara>
                </a14:m>
                <a:endParaRPr lang="vi-VN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55A6725-8748-89BE-316E-040EA67773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3284" y="2205789"/>
                <a:ext cx="2223750" cy="369332"/>
              </a:xfrm>
              <a:prstGeom prst="rect">
                <a:avLst/>
              </a:prstGeom>
              <a:blipFill>
                <a:blip r:embed="rId2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135683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737FC17F-78B9-4DA3-B1E3-B6651CB174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6634" y="331380"/>
            <a:ext cx="3174367" cy="952975"/>
          </a:xfrm>
          <a:prstGeom prst="rect">
            <a:avLst/>
          </a:prstGeom>
        </p:spPr>
      </p:pic>
      <p:sp>
        <p:nvSpPr>
          <p:cNvPr id="3" name="Title 6">
            <a:extLst>
              <a:ext uri="{FF2B5EF4-FFF2-40B4-BE49-F238E27FC236}">
                <a16:creationId xmlns:a16="http://schemas.microsoft.com/office/drawing/2014/main" id="{5702E00C-3125-4CD1-A5F8-64723BF48E3E}"/>
              </a:ext>
            </a:extLst>
          </p:cNvPr>
          <p:cNvSpPr txBox="1">
            <a:spLocks/>
          </p:cNvSpPr>
          <p:nvPr/>
        </p:nvSpPr>
        <p:spPr>
          <a:xfrm>
            <a:off x="386633" y="1762213"/>
            <a:ext cx="10289387" cy="84879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Image Style Transfer using Convolutional Neuron Network</a:t>
            </a:r>
          </a:p>
        </p:txBody>
      </p:sp>
      <p:sp>
        <p:nvSpPr>
          <p:cNvPr id="4" name="Title 6">
            <a:extLst>
              <a:ext uri="{FF2B5EF4-FFF2-40B4-BE49-F238E27FC236}">
                <a16:creationId xmlns:a16="http://schemas.microsoft.com/office/drawing/2014/main" id="{72BF49D9-2FCE-4950-8B1C-F580CC18F4C9}"/>
              </a:ext>
            </a:extLst>
          </p:cNvPr>
          <p:cNvSpPr txBox="1">
            <a:spLocks/>
          </p:cNvSpPr>
          <p:nvPr/>
        </p:nvSpPr>
        <p:spPr>
          <a:xfrm>
            <a:off x="386633" y="3598010"/>
            <a:ext cx="7342482" cy="8487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sz="2800" b="0" dirty="0"/>
              <a:t>Name: 	Nguyen Van Kiet – 20224286</a:t>
            </a:r>
          </a:p>
          <a:p>
            <a:r>
              <a:rPr lang="en-US" sz="2800" b="0" dirty="0"/>
              <a:t>		Vu Minh Phuong – 20224290</a:t>
            </a:r>
          </a:p>
          <a:p>
            <a:r>
              <a:rPr lang="en-US" sz="2800" b="0" dirty="0"/>
              <a:t>Instructor: 	</a:t>
            </a:r>
            <a:r>
              <a:rPr lang="en-US" sz="2800" b="0" dirty="0" err="1"/>
              <a:t>Assoc.Prof</a:t>
            </a:r>
            <a:r>
              <a:rPr lang="en-US" sz="2800" b="0" dirty="0"/>
              <a:t>. Tran </a:t>
            </a:r>
            <a:r>
              <a:rPr lang="en-US" sz="2800" b="0" dirty="0" err="1"/>
              <a:t>Thi</a:t>
            </a:r>
            <a:r>
              <a:rPr lang="en-US" sz="2800" b="0" dirty="0"/>
              <a:t> Thanh Hai</a:t>
            </a:r>
          </a:p>
          <a:p>
            <a:r>
              <a:rPr lang="en-US" sz="2800" b="0" dirty="0"/>
              <a:t>		</a:t>
            </a:r>
            <a:r>
              <a:rPr lang="en-US" sz="2800" b="0" dirty="0" err="1"/>
              <a:t>Assoc.Prof</a:t>
            </a:r>
            <a:r>
              <a:rPr lang="en-US" sz="2800" b="0" dirty="0"/>
              <a:t>. Le </a:t>
            </a:r>
            <a:r>
              <a:rPr lang="en-US" sz="2800" b="0" dirty="0" err="1"/>
              <a:t>Thi</a:t>
            </a:r>
            <a:r>
              <a:rPr lang="en-US" sz="2800" b="0" dirty="0"/>
              <a:t> Lan</a:t>
            </a:r>
          </a:p>
          <a:p>
            <a:r>
              <a:rPr lang="en-US" sz="2800" b="0" dirty="0"/>
              <a:t>Class: 	Digital Image Processing </a:t>
            </a:r>
          </a:p>
          <a:p>
            <a:endParaRPr lang="en-US" sz="2800" b="0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BF4829-01AB-4F75-A03B-DF4FC4C31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1729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0EB339F-6053-1C88-29D7-28BA235A0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AE9A40F-34FC-266F-8354-8D96362DEE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  <a:endParaRPr lang="vi-VN" dirty="0"/>
          </a:p>
        </p:txBody>
      </p:sp>
      <p:pic>
        <p:nvPicPr>
          <p:cNvPr id="6" name="Picture 5" descr="A person smiling with a blurry image&#10;&#10;Description automatically generated">
            <a:extLst>
              <a:ext uri="{FF2B5EF4-FFF2-40B4-BE49-F238E27FC236}">
                <a16:creationId xmlns:a16="http://schemas.microsoft.com/office/drawing/2014/main" id="{B955E54F-E5DE-4BB0-FCE1-F199D32E37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2241" y="1647535"/>
            <a:ext cx="3481023" cy="3562929"/>
          </a:xfrm>
          <a:prstGeom prst="rect">
            <a:avLst/>
          </a:prstGeom>
        </p:spPr>
      </p:pic>
      <p:pic>
        <p:nvPicPr>
          <p:cNvPr id="8" name="Picture 7" descr="A painting of a person&#10;&#10;Description automatically generated">
            <a:extLst>
              <a:ext uri="{FF2B5EF4-FFF2-40B4-BE49-F238E27FC236}">
                <a16:creationId xmlns:a16="http://schemas.microsoft.com/office/drawing/2014/main" id="{2ACDE0EB-67A5-681B-F8C2-9DCC0BE34E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9529" y="1677702"/>
            <a:ext cx="3481023" cy="3562929"/>
          </a:xfrm>
          <a:prstGeom prst="rect">
            <a:avLst/>
          </a:prstGeom>
        </p:spPr>
      </p:pic>
      <p:pic>
        <p:nvPicPr>
          <p:cNvPr id="10" name="Picture 9" descr="A person smiling with a white shirt&#10;&#10;Description automatically generated">
            <a:extLst>
              <a:ext uri="{FF2B5EF4-FFF2-40B4-BE49-F238E27FC236}">
                <a16:creationId xmlns:a16="http://schemas.microsoft.com/office/drawing/2014/main" id="{E8E8505F-77B8-803A-6BD9-F47373CE02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405" y="1647536"/>
            <a:ext cx="3481023" cy="3562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5387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AA6A93F-8436-8F12-AC26-5450A7F7B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03B1754-6778-B1A3-9A54-B05B26819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  <a:br>
              <a:rPr lang="en-US" dirty="0"/>
            </a:br>
            <a:endParaRPr lang="vi-V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99A214-530C-E209-7C5B-4F4DC0BBE4A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vi-V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F07BBD-C365-2F00-7499-BAB445677E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289" y="816538"/>
            <a:ext cx="11705371" cy="5858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4064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I. Method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1027" name="TextBox 1026">
            <a:extLst>
              <a:ext uri="{FF2B5EF4-FFF2-40B4-BE49-F238E27FC236}">
                <a16:creationId xmlns:a16="http://schemas.microsoft.com/office/drawing/2014/main" id="{2F7372A5-D1DA-1EAF-E028-3D57F872EAB9}"/>
              </a:ext>
            </a:extLst>
          </p:cNvPr>
          <p:cNvSpPr txBox="1"/>
          <p:nvPr/>
        </p:nvSpPr>
        <p:spPr>
          <a:xfrm>
            <a:off x="2021956" y="989548"/>
            <a:ext cx="190904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VGG 19</a:t>
            </a:r>
            <a:endParaRPr lang="vi-VN" sz="4400" dirty="0"/>
          </a:p>
        </p:txBody>
      </p:sp>
      <p:sp>
        <p:nvSpPr>
          <p:cNvPr id="1028" name="TextBox 1027">
            <a:extLst>
              <a:ext uri="{FF2B5EF4-FFF2-40B4-BE49-F238E27FC236}">
                <a16:creationId xmlns:a16="http://schemas.microsoft.com/office/drawing/2014/main" id="{098DE18A-37AA-5638-A432-F9CD79B9A2EF}"/>
              </a:ext>
            </a:extLst>
          </p:cNvPr>
          <p:cNvSpPr txBox="1"/>
          <p:nvPr/>
        </p:nvSpPr>
        <p:spPr>
          <a:xfrm>
            <a:off x="186654" y="1867910"/>
            <a:ext cx="627250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400" dirty="0"/>
              <a:t>A pre-trained convolutional neural network (CNN) designed for image classification, adapted for feature extraction.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Why VGG-19? It captures both low-level (edges, textures) and high-level (shapes, objects) features effectively.</a:t>
            </a:r>
            <a:endParaRPr lang="vi-VN" sz="2400" dirty="0"/>
          </a:p>
        </p:txBody>
      </p:sp>
      <p:pic>
        <p:nvPicPr>
          <p:cNvPr id="1034" name="Picture 1033">
            <a:extLst>
              <a:ext uri="{FF2B5EF4-FFF2-40B4-BE49-F238E27FC236}">
                <a16:creationId xmlns:a16="http://schemas.microsoft.com/office/drawing/2014/main" id="{75961EA0-9DC4-DB8B-A558-F1D5045FBA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4758" y="447797"/>
            <a:ext cx="3243353" cy="5962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337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6BD626-F49E-23FC-6426-05258D93EC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C6D1D6-4321-F588-398D-02C231AC09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I. Method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7BED56-37D9-E9CA-1563-182B8E34A6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5A2E0C-A0BE-A769-3A78-EBB970040B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7806" y="-6842233"/>
            <a:ext cx="6720609" cy="1235480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2E37DA6-586F-318C-6789-FD7D48B3C32C}"/>
              </a:ext>
            </a:extLst>
          </p:cNvPr>
          <p:cNvSpPr/>
          <p:nvPr/>
        </p:nvSpPr>
        <p:spPr>
          <a:xfrm>
            <a:off x="6737207" y="1811696"/>
            <a:ext cx="4213185" cy="370087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3E78A1-801A-3061-1B26-9439BC28A033}"/>
              </a:ext>
            </a:extLst>
          </p:cNvPr>
          <p:cNvSpPr txBox="1"/>
          <p:nvPr/>
        </p:nvSpPr>
        <p:spPr>
          <a:xfrm>
            <a:off x="338736" y="1119198"/>
            <a:ext cx="4861367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- Early layers</a:t>
            </a:r>
            <a:r>
              <a:rPr lang="en-US" sz="2800" dirty="0"/>
              <a:t> (e.g., </a:t>
            </a:r>
            <a:r>
              <a:rPr lang="en-US" sz="2800" b="1" dirty="0"/>
              <a:t>conv1_1, conv2_1</a:t>
            </a:r>
            <a:r>
              <a:rPr lang="en-US" sz="2800" dirty="0"/>
              <a:t>) capture fine details like textures and edges</a:t>
            </a:r>
            <a:endParaRPr lang="vi-VN" sz="2800" dirty="0"/>
          </a:p>
        </p:txBody>
      </p:sp>
    </p:spTree>
    <p:extLst>
      <p:ext uri="{BB962C8B-B14F-4D97-AF65-F5344CB8AC3E}">
        <p14:creationId xmlns:p14="http://schemas.microsoft.com/office/powerpoint/2010/main" val="7442190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7687E8-B58F-7D29-C641-E2A47172A3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515E15-CFF7-FE8B-A477-AE9A530AA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I. Method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F9997B-83DF-1F62-F4C7-5FB4ABD0B9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86A70F7-AFB8-6007-07E9-943C5D5592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1899" y="-1569067"/>
            <a:ext cx="6720609" cy="1235480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A549F28-B2A6-0268-12DE-F66924D23D39}"/>
              </a:ext>
            </a:extLst>
          </p:cNvPr>
          <p:cNvSpPr/>
          <p:nvPr/>
        </p:nvSpPr>
        <p:spPr>
          <a:xfrm>
            <a:off x="6350884" y="726831"/>
            <a:ext cx="4528132" cy="4994032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C15A653-2E7C-A0E6-BB3D-1C4732A19835}"/>
              </a:ext>
            </a:extLst>
          </p:cNvPr>
          <p:cNvSpPr txBox="1"/>
          <p:nvPr/>
        </p:nvSpPr>
        <p:spPr>
          <a:xfrm>
            <a:off x="338736" y="1119198"/>
            <a:ext cx="4861367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- Early layers</a:t>
            </a:r>
            <a:r>
              <a:rPr lang="en-US" sz="2800" dirty="0"/>
              <a:t> (e.g., </a:t>
            </a:r>
            <a:r>
              <a:rPr lang="en-US" sz="2800" b="1" dirty="0"/>
              <a:t>conv1_1, conv2_1</a:t>
            </a:r>
            <a:r>
              <a:rPr lang="en-US" sz="2800" dirty="0"/>
              <a:t>) capture fine details like textures and edges</a:t>
            </a:r>
            <a:endParaRPr lang="vi-VN" sz="2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AC628A-5630-AA77-98CD-8C2CC4859507}"/>
              </a:ext>
            </a:extLst>
          </p:cNvPr>
          <p:cNvSpPr txBox="1"/>
          <p:nvPr/>
        </p:nvSpPr>
        <p:spPr>
          <a:xfrm>
            <a:off x="338736" y="2736502"/>
            <a:ext cx="4861367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- Deeper layers</a:t>
            </a:r>
            <a:r>
              <a:rPr lang="en-US" sz="2800" dirty="0"/>
              <a:t> (e.g., </a:t>
            </a:r>
            <a:r>
              <a:rPr lang="en-US" sz="2800" b="1" dirty="0"/>
              <a:t>conv4_2, conv5_1</a:t>
            </a:r>
            <a:r>
              <a:rPr lang="en-US" sz="2800" dirty="0"/>
              <a:t>) capture higher-level content information, such as object shapes and structure.</a:t>
            </a:r>
            <a:endParaRPr lang="vi-VN" sz="2800" dirty="0"/>
          </a:p>
        </p:txBody>
      </p:sp>
    </p:spTree>
    <p:extLst>
      <p:ext uri="{BB962C8B-B14F-4D97-AF65-F5344CB8AC3E}">
        <p14:creationId xmlns:p14="http://schemas.microsoft.com/office/powerpoint/2010/main" val="32176073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B7CE1F-D3E8-29FC-5506-D2FF7FB3E4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6310B0-D04D-B045-EA99-3647D5A59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I. Method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BCE5A1-7BF8-FE14-3ED7-8CD94B7A4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D704A7-DABE-CB8D-554E-BD3983828634}"/>
              </a:ext>
            </a:extLst>
          </p:cNvPr>
          <p:cNvSpPr txBox="1"/>
          <p:nvPr/>
        </p:nvSpPr>
        <p:spPr>
          <a:xfrm>
            <a:off x="532006" y="1334877"/>
            <a:ext cx="911491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Content Loss: </a:t>
            </a:r>
            <a:r>
              <a:rPr lang="en-US" sz="2400" dirty="0"/>
              <a:t>Measures the difference between the feature map of the content image and the generated image at a particular layer of the CNN.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Style Loss: </a:t>
            </a:r>
            <a:r>
              <a:rPr lang="en-US" sz="2400" dirty="0"/>
              <a:t>Measures the difference in the </a:t>
            </a:r>
            <a:r>
              <a:rPr lang="en-US" sz="2400" b="1" i="1" dirty="0"/>
              <a:t>gram matrix </a:t>
            </a:r>
            <a:r>
              <a:rPr lang="en-US" sz="2400" dirty="0"/>
              <a:t>(a statistical representation of feature maps) between the style image and the generated image. The gram matrix captures the correlations between different features, which is key to preserving the artistic style.</a:t>
            </a:r>
            <a:endParaRPr lang="vi-VN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C7F4C90-C0BB-D367-295C-1AC4D49091C4}"/>
                  </a:ext>
                </a:extLst>
              </p:cNvPr>
              <p:cNvSpPr txBox="1"/>
              <p:nvPr/>
            </p:nvSpPr>
            <p:spPr>
              <a:xfrm>
                <a:off x="669165" y="4227554"/>
                <a:ext cx="9114913" cy="19128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i="1" dirty="0"/>
                  <a:t>Gram matrix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vi-V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vi-VN" sz="24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vi-VN" sz="24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𝑗𝑘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400" i="1" dirty="0"/>
              </a:p>
              <a:p>
                <a:r>
                  <a:rPr lang="en-US" sz="2400" i="1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𝑖𝑘</m:t>
                        </m:r>
                      </m:sub>
                    </m:sSub>
                  </m:oMath>
                </a14:m>
                <a:r>
                  <a:rPr lang="en-US" sz="2400" i="1" dirty="0"/>
                  <a:t> is value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400" i="1" dirty="0"/>
                  <a:t>’</a:t>
                </a:r>
                <a:r>
                  <a:rPr lang="en-US" sz="2400" i="1" dirty="0" err="1"/>
                  <a:t>th</a:t>
                </a:r>
                <a:r>
                  <a:rPr lang="en-US" sz="2400" i="1" dirty="0"/>
                  <a:t> channel at position k,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2400" i="1" dirty="0"/>
                  <a:t> is value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sz="2400" i="1" dirty="0"/>
                  <a:t>’</a:t>
                </a:r>
                <a:r>
                  <a:rPr lang="en-US" sz="2400" i="1" dirty="0" err="1"/>
                  <a:t>th</a:t>
                </a:r>
                <a:r>
                  <a:rPr lang="en-US" sz="2400" i="1" dirty="0"/>
                  <a:t> channel at position k </a:t>
                </a:r>
                <a:endParaRPr lang="vi-VN" sz="2400" i="1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C7F4C90-C0BB-D367-295C-1AC4D49091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165" y="4227554"/>
                <a:ext cx="9114913" cy="1912831"/>
              </a:xfrm>
              <a:prstGeom prst="rect">
                <a:avLst/>
              </a:prstGeom>
              <a:blipFill>
                <a:blip r:embed="rId2"/>
                <a:stretch>
                  <a:fillRect l="-1070" t="-2548" b="-6369"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546084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6CB3A-046A-4C56-A02D-DBF672421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I. Method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76946D-AB92-4D05-97ED-4EDF0AB0F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3481BD-D42D-D121-A77A-B043637673A5}"/>
              </a:ext>
            </a:extLst>
          </p:cNvPr>
          <p:cNvSpPr txBox="1"/>
          <p:nvPr/>
        </p:nvSpPr>
        <p:spPr>
          <a:xfrm>
            <a:off x="338736" y="698269"/>
            <a:ext cx="85203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400" b="1" dirty="0">
                <a:solidFill>
                  <a:schemeClr val="bg1"/>
                </a:solidFill>
              </a:rPr>
              <a:t>Loss Functions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C2ABC1-51CC-9110-CB3E-C4F1A66476F8}"/>
              </a:ext>
            </a:extLst>
          </p:cNvPr>
          <p:cNvSpPr txBox="1"/>
          <p:nvPr/>
        </p:nvSpPr>
        <p:spPr>
          <a:xfrm>
            <a:off x="338736" y="1309562"/>
            <a:ext cx="25877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Content loss</a:t>
            </a:r>
            <a:endParaRPr lang="vi-VN" sz="2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7EAA2E9-9B3D-DF36-19EC-5E9B412ACAB2}"/>
                  </a:ext>
                </a:extLst>
              </p:cNvPr>
              <p:cNvSpPr txBox="1"/>
              <p:nvPr/>
            </p:nvSpPr>
            <p:spPr>
              <a:xfrm>
                <a:off x="338736" y="1771227"/>
                <a:ext cx="4501411" cy="5911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vi-V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vi-VN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vi-VN" sz="2400" b="0" i="1" smtClean="0">
                              <a:latin typeface="Cambria Math" panose="02040503050406030204" pitchFamily="18" charset="0"/>
                            </a:rPr>
                            <m:t>𝑐𝑜𝑛𝑡𝑒𝑛𝑡</m:t>
                          </m:r>
                        </m:sub>
                      </m:sSub>
                      <m:r>
                        <a:rPr lang="vi-VN" sz="2400" b="0" i="0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vi-VN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vi-VN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vi-VN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vi-VN" sz="2400" b="0" i="1" smtClean="0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vi-VN" sz="24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  <m:r>
                                <a:rPr lang="vi-V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vi-VN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vi-VN" sz="2400" b="0" i="1" smtClean="0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vi-VN" sz="2400" b="0" i="1" smtClean="0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vi-V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vi-VN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7EAA2E9-9B3D-DF36-19EC-5E9B412ACA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736" y="1771227"/>
                <a:ext cx="4501411" cy="59112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9B161049-A1D6-61A9-AA0D-2ADD16F7D591}"/>
              </a:ext>
            </a:extLst>
          </p:cNvPr>
          <p:cNvSpPr txBox="1"/>
          <p:nvPr/>
        </p:nvSpPr>
        <p:spPr>
          <a:xfrm>
            <a:off x="280045" y="3671389"/>
            <a:ext cx="25877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Style loss</a:t>
            </a:r>
            <a:endParaRPr lang="vi-VN" sz="24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5A3B641-8F73-9F17-A48A-83EE3155E6E9}"/>
                  </a:ext>
                </a:extLst>
              </p:cNvPr>
              <p:cNvSpPr txBox="1"/>
              <p:nvPr/>
            </p:nvSpPr>
            <p:spPr>
              <a:xfrm>
                <a:off x="338736" y="4003972"/>
                <a:ext cx="4501411" cy="5911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vi-V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vi-VN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vi-VN" sz="2400" b="0" i="1" smtClean="0">
                              <a:latin typeface="Cambria Math" panose="02040503050406030204" pitchFamily="18" charset="0"/>
                            </a:rPr>
                            <m:t>𝑠𝑡𝑦𝑙𝑒</m:t>
                          </m:r>
                        </m:sub>
                      </m:sSub>
                      <m:r>
                        <a:rPr lang="vi-VN" sz="2400" b="0" i="0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vi-VN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vi-VN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vi-VN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vi-VN" sz="2400" b="0" i="1" smtClea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vi-VN" sz="24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r>
                                <a:rPr lang="vi-V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vi-VN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vi-VN" sz="2400" b="0" i="1" smtClea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vi-VN" sz="2400" b="0" i="1" smtClean="0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vi-V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vi-VN" sz="2400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5A3B641-8F73-9F17-A48A-83EE3155E6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736" y="4003972"/>
                <a:ext cx="4501411" cy="59112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15751A4-161F-1117-9D5C-8159B3C95E98}"/>
                  </a:ext>
                </a:extLst>
              </p:cNvPr>
              <p:cNvSpPr txBox="1"/>
              <p:nvPr/>
            </p:nvSpPr>
            <p:spPr>
              <a:xfrm>
                <a:off x="7351854" y="3558795"/>
                <a:ext cx="4241431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where </a:t>
                </a:r>
                <a14:m>
                  <m:oMath xmlns:m="http://schemas.openxmlformats.org/officeDocument/2006/math">
                    <m:r>
                      <a:rPr lang="vi-V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 </m:t>
                    </m:r>
                  </m:oMath>
                </a14:m>
                <a:r>
                  <a:rPr lang="en-US" sz="2400" dirty="0"/>
                  <a:t>and </a:t>
                </a:r>
                <a14:m>
                  <m:oMath xmlns:m="http://schemas.openxmlformats.org/officeDocument/2006/math">
                    <m:r>
                      <a:rPr lang="vi-V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vi-V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are the weighting factors for content and style reconstruction, respectively. </a:t>
                </a:r>
                <a:endParaRPr lang="vi-VN" sz="2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15751A4-161F-1117-9D5C-8159B3C95E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1854" y="3558795"/>
                <a:ext cx="4241431" cy="1569660"/>
              </a:xfrm>
              <a:prstGeom prst="rect">
                <a:avLst/>
              </a:prstGeom>
              <a:blipFill>
                <a:blip r:embed="rId4"/>
                <a:stretch>
                  <a:fillRect l="-2155" t="-3113" b="-8171"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69238BB-C18B-B244-1EC6-CD5DA5D13D57}"/>
                  </a:ext>
                </a:extLst>
              </p:cNvPr>
              <p:cNvSpPr txBox="1"/>
              <p:nvPr/>
            </p:nvSpPr>
            <p:spPr>
              <a:xfrm>
                <a:off x="1117422" y="4753393"/>
                <a:ext cx="5577292" cy="12304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vi-VN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vi-VN" sz="24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vi-VN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vi-V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vi-VN" sz="24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vi-VN" sz="24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vi-VN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sz="2400" dirty="0"/>
                  <a:t> the gram matrices of the style image and the generated image, respectively.</a:t>
                </a:r>
                <a:endParaRPr lang="vi-VN" sz="2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69238BB-C18B-B244-1EC6-CD5DA5D13D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7422" y="4753393"/>
                <a:ext cx="5577292" cy="1230401"/>
              </a:xfrm>
              <a:prstGeom prst="rect">
                <a:avLst/>
              </a:prstGeom>
              <a:blipFill>
                <a:blip r:embed="rId5"/>
                <a:stretch>
                  <a:fillRect l="-1639" t="-3465" r="-1311" b="-10396"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8F9DAF8-2BA3-79AA-FFED-60BF869908DF}"/>
                  </a:ext>
                </a:extLst>
              </p:cNvPr>
              <p:cNvSpPr txBox="1"/>
              <p:nvPr/>
            </p:nvSpPr>
            <p:spPr>
              <a:xfrm>
                <a:off x="6905805" y="2946263"/>
                <a:ext cx="4501411" cy="4908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vi-VN" sz="24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vi-VN" sz="2400" b="0" i="1" smtClean="0">
                          <a:latin typeface="Cambria Math" panose="02040503050406030204" pitchFamily="18" charset="0"/>
                        </a:rPr>
                        <m:t>=∝</m:t>
                      </m:r>
                      <m:sSub>
                        <m:sSubPr>
                          <m:ctrlPr>
                            <a:rPr lang="vi-V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vi-VN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vi-VN" sz="2400" b="0" i="1" smtClean="0">
                              <a:latin typeface="Cambria Math" panose="02040503050406030204" pitchFamily="18" charset="0"/>
                            </a:rPr>
                            <m:t>𝑐𝑜𝑛𝑡𝑒𝑛𝑡</m:t>
                          </m:r>
                        </m:sub>
                      </m:sSub>
                      <m:r>
                        <a:rPr lang="vi-V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vi-V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sSub>
                        <m:sSubPr>
                          <m:ctrlPr>
                            <a:rPr lang="vi-V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vi-VN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vi-VN" sz="2400" b="0" i="1" smtClean="0">
                              <a:latin typeface="Cambria Math" panose="02040503050406030204" pitchFamily="18" charset="0"/>
                            </a:rPr>
                            <m:t>𝑠𝑡𝑦𝑙𝑒</m:t>
                          </m:r>
                        </m:sub>
                      </m:sSub>
                    </m:oMath>
                  </m:oMathPara>
                </a14:m>
                <a:endParaRPr lang="vi-VN" sz="2400" i="1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8F9DAF8-2BA3-79AA-FFED-60BF869908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5805" y="2946263"/>
                <a:ext cx="4501411" cy="490840"/>
              </a:xfrm>
              <a:prstGeom prst="rect">
                <a:avLst/>
              </a:prstGeom>
              <a:blipFill>
                <a:blip r:embed="rId6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9E4980F-CA65-7FAC-EFE7-AE838BB6EB17}"/>
                  </a:ext>
                </a:extLst>
              </p:cNvPr>
              <p:cNvSpPr txBox="1"/>
              <p:nvPr/>
            </p:nvSpPr>
            <p:spPr>
              <a:xfrm>
                <a:off x="1269822" y="2577177"/>
                <a:ext cx="5577292" cy="12304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vi-VN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vi-VN" sz="24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vi-VN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vi-V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vi-VN" sz="2400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vi-VN" sz="24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vi-VN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sz="2400" dirty="0"/>
                  <a:t> are the feature maps of the content image and the generated image, respectively </a:t>
                </a:r>
                <a:endParaRPr lang="vi-VN" sz="24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9E4980F-CA65-7FAC-EFE7-AE838BB6EB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9822" y="2577177"/>
                <a:ext cx="5577292" cy="1230401"/>
              </a:xfrm>
              <a:prstGeom prst="rect">
                <a:avLst/>
              </a:prstGeom>
              <a:blipFill>
                <a:blip r:embed="rId7"/>
                <a:stretch>
                  <a:fillRect l="-1639" t="-3465" b="-10396"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88DC8E04-5505-026C-1840-F0EB08E80E1D}"/>
              </a:ext>
            </a:extLst>
          </p:cNvPr>
          <p:cNvSpPr txBox="1"/>
          <p:nvPr/>
        </p:nvSpPr>
        <p:spPr>
          <a:xfrm>
            <a:off x="7351855" y="2362947"/>
            <a:ext cx="25877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/>
              <a:t>Loss function</a:t>
            </a:r>
            <a:endParaRPr lang="vi-VN" sz="2400" b="1" dirty="0"/>
          </a:p>
        </p:txBody>
      </p:sp>
    </p:spTree>
    <p:extLst>
      <p:ext uri="{BB962C8B-B14F-4D97-AF65-F5344CB8AC3E}">
        <p14:creationId xmlns:p14="http://schemas.microsoft.com/office/powerpoint/2010/main" val="640846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581</TotalTime>
  <Words>581</Words>
  <Application>Microsoft Office PowerPoint</Application>
  <PresentationFormat>Widescreen</PresentationFormat>
  <Paragraphs>70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Calibri</vt:lpstr>
      <vt:lpstr>Cambria Math</vt:lpstr>
      <vt:lpstr>Lato</vt:lpstr>
      <vt:lpstr>Roboto</vt:lpstr>
      <vt:lpstr>Office Theme</vt:lpstr>
      <vt:lpstr>PowerPoint Presentation</vt:lpstr>
      <vt:lpstr>PowerPoint Presentation</vt:lpstr>
      <vt:lpstr>Overview</vt:lpstr>
      <vt:lpstr>Overview </vt:lpstr>
      <vt:lpstr>I. Method</vt:lpstr>
      <vt:lpstr>I. Method</vt:lpstr>
      <vt:lpstr>I. Method</vt:lpstr>
      <vt:lpstr>I. Method</vt:lpstr>
      <vt:lpstr>I. Method </vt:lpstr>
      <vt:lpstr>I. Method</vt:lpstr>
      <vt:lpstr>II. Build model base VGG19 v</vt:lpstr>
      <vt:lpstr>IIi.Result</vt:lpstr>
      <vt:lpstr>IV. Challenges</vt:lpstr>
      <vt:lpstr>V. Reference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Phong TT &amp; QTTH</dc:creator>
  <cp:lastModifiedBy>Nguyen Van Kiet 20224286</cp:lastModifiedBy>
  <cp:revision>14</cp:revision>
  <dcterms:created xsi:type="dcterms:W3CDTF">2021-05-28T04:32:29Z</dcterms:created>
  <dcterms:modified xsi:type="dcterms:W3CDTF">2025-01-06T23:45:31Z</dcterms:modified>
</cp:coreProperties>
</file>